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79" r:id="rId8"/>
    <p:sldId id="273" r:id="rId9"/>
    <p:sldId id="274" r:id="rId10"/>
    <p:sldId id="275" r:id="rId11"/>
    <p:sldId id="276" r:id="rId12"/>
    <p:sldId id="277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87" r:id="rId21"/>
    <p:sldId id="288" r:id="rId22"/>
    <p:sldId id="289" r:id="rId23"/>
    <p:sldId id="290" r:id="rId24"/>
    <p:sldId id="291" r:id="rId25"/>
    <p:sldId id="293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294" r:id="rId35"/>
    <p:sldId id="304" r:id="rId36"/>
    <p:sldId id="303" r:id="rId37"/>
    <p:sldId id="292" r:id="rId3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801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6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024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341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612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836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575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910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76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422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8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12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77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17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56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68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411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200991D-49CB-454C-BC64-1F2C66D1259E}" type="datetimeFigureOut">
              <a:rPr lang="pt-BR" smtClean="0"/>
              <a:t>07/03/2022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F37EA5A-3A1C-47CC-A26A-307DC84DA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35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iftm.edu.br/napne/documentos/download/BS%20n%C2%BA%2028-2020%20%28in%2013%29_atendimento%20e%20flexibiliza%C3%A7%C3%A3o%20ENEs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VsUYUZ2r82KtuHpRvxoSIszPJR8T3G4u/view?usp=sharing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mailto:acoesinclusivas@iftm.edu.b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867913"/>
            <a:ext cx="8013983" cy="2677648"/>
          </a:xfrm>
        </p:spPr>
        <p:txBody>
          <a:bodyPr/>
          <a:lstStyle/>
          <a:p>
            <a:r>
              <a:rPr lang="pt-BR" sz="4000" b="1" dirty="0"/>
              <a:t>A diferença como caminho para a igualdade: discutindo procedimentos para os itinerários formativos na rede EPT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67784" y="4777381"/>
            <a:ext cx="5305582" cy="86142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pt-BR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RutilÉia</a:t>
            </a:r>
            <a:r>
              <a:rPr lang="pt-B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de Lima Portes Vital</a:t>
            </a:r>
          </a:p>
          <a:p>
            <a:pPr algn="r"/>
            <a:r>
              <a:rPr lang="pt-BR" dirty="0" smtClean="0"/>
              <a:t>Coordenação de ações inclusivas e de diversidade – </a:t>
            </a:r>
            <a:r>
              <a:rPr lang="pt-BR" dirty="0" err="1" smtClean="0"/>
              <a:t>caid</a:t>
            </a:r>
            <a:r>
              <a:rPr lang="pt-BR" dirty="0" smtClean="0"/>
              <a:t> </a:t>
            </a:r>
            <a:r>
              <a:rPr lang="pt-BR" dirty="0" err="1" smtClean="0"/>
              <a:t>iftm</a:t>
            </a:r>
            <a:endParaRPr lang="pt-BR" dirty="0"/>
          </a:p>
        </p:txBody>
      </p:sp>
      <p:pic>
        <p:nvPicPr>
          <p:cNvPr id="5" name="Imagem 4" descr="A logomarca do IFTM toda na cor branca, composta de figuras geométricas alinhadas horizontalmente e verticalmente: 9 quadrados de cantos arredondados alinhados de cima para baixo na sequência de quantidade 2, 3, 2, 2, formando as letras I e F e um círculo representando o &quot;pingo&quot; do I. Abaixo da logo está escrito Instituto Federal, abaixo desses dizeres, lê-se Triângulo Mineiro em tamanho menor." title="Logo IFTM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979" y="1636093"/>
            <a:ext cx="1341268" cy="140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165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8745" y="986547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03500"/>
            <a:ext cx="10049666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400" dirty="0" smtClean="0"/>
              <a:t>“Não </a:t>
            </a:r>
            <a:r>
              <a:rPr lang="pt-BR" sz="4400" dirty="0"/>
              <a:t>posso compreender o professor porque não ouço sua voz.”</a:t>
            </a:r>
          </a:p>
          <a:p>
            <a:pPr marL="0" indent="0" algn="just">
              <a:buNone/>
            </a:pP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350729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1320" y="947911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925475"/>
            <a:ext cx="9972392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400" dirty="0"/>
              <a:t>“Não posso fazer a prova porque não consigo escrever.”</a:t>
            </a:r>
          </a:p>
          <a:p>
            <a:pPr marL="0" indent="0" algn="just">
              <a:buNone/>
            </a:pP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344001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4004" y="947911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03500"/>
            <a:ext cx="9959514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4400" dirty="0" smtClean="0"/>
              <a:t>“Vou </a:t>
            </a:r>
            <a:r>
              <a:rPr lang="pt-BR" sz="4400" dirty="0"/>
              <a:t>perder o controle, porque o ventilador está ligado, o zelador </a:t>
            </a:r>
            <a:r>
              <a:rPr lang="pt-BR" sz="4400" dirty="0" smtClean="0"/>
              <a:t>está lavando </a:t>
            </a:r>
            <a:r>
              <a:rPr lang="pt-BR" sz="4400" dirty="0" smtClean="0"/>
              <a:t>lá </a:t>
            </a:r>
            <a:r>
              <a:rPr lang="pt-BR" sz="4400" dirty="0"/>
              <a:t>fora e os colegas conversando enquanto o professor fala auto </a:t>
            </a:r>
            <a:r>
              <a:rPr lang="pt-BR" sz="4400" dirty="0" smtClean="0"/>
              <a:t>lá </a:t>
            </a:r>
            <a:r>
              <a:rPr lang="pt-BR" sz="4400" dirty="0"/>
              <a:t>na </a:t>
            </a:r>
            <a:r>
              <a:rPr lang="pt-BR" sz="4400" dirty="0" smtClean="0"/>
              <a:t>frente.”</a:t>
            </a:r>
            <a:endParaRPr lang="pt-BR" sz="4400" dirty="0"/>
          </a:p>
          <a:p>
            <a:pPr marL="0" indent="0" algn="just">
              <a:buNone/>
            </a:pP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823784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745169"/>
            <a:ext cx="10062545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400" dirty="0"/>
              <a:t>“Não posso compreender o filme porque ninguém descreveu as cenas.” </a:t>
            </a:r>
            <a:endParaRPr lang="pt-BR" sz="4400" dirty="0"/>
          </a:p>
          <a:p>
            <a:pPr marL="0" indent="0" algn="just">
              <a:buNone/>
            </a:pPr>
            <a:endParaRPr lang="pt-BR" sz="44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54004" y="947911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243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7755" y="2488880"/>
            <a:ext cx="10457645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dirty="0" smtClean="0"/>
              <a:t>Pessoa </a:t>
            </a:r>
            <a:r>
              <a:rPr lang="pt-BR" sz="3000" dirty="0"/>
              <a:t>com deficiência é definida como aquela que tem impedimento de longo prazo de natureza física, mental, intelectual ou sensorial, o qual, em interação com uma ou mais barreiras, pode obstruir sua participação plena e efetiva na sociedade em igualdade de condições com as demais pessoas (LBI, art. 2).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4040870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439" y="2618956"/>
            <a:ext cx="10139818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600" dirty="0" smtClean="0"/>
              <a:t>A </a:t>
            </a:r>
            <a:r>
              <a:rPr lang="pt-BR" sz="3600" dirty="0" smtClean="0">
                <a:solidFill>
                  <a:schemeClr val="accent6">
                    <a:lumMod val="50000"/>
                  </a:schemeClr>
                </a:solidFill>
              </a:rPr>
              <a:t>deficiência</a:t>
            </a:r>
            <a:r>
              <a:rPr lang="pt-BR" sz="3600" dirty="0" smtClean="0"/>
              <a:t> </a:t>
            </a:r>
            <a:r>
              <a:rPr lang="pt-BR" sz="3600" dirty="0"/>
              <a:t>não é uma característica intrínseca à pessoa, mas uma expressão das barreiras sociais indiferentes às singularidades.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005001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2836" y="947910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modelo social da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deficiência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78454" cy="3416300"/>
          </a:xfrm>
        </p:spPr>
        <p:txBody>
          <a:bodyPr>
            <a:noAutofit/>
          </a:bodyPr>
          <a:lstStyle/>
          <a:p>
            <a:pPr algn="just"/>
            <a:r>
              <a:rPr lang="pt-BR" sz="3000" dirty="0" smtClean="0"/>
              <a:t>Construção </a:t>
            </a:r>
            <a:r>
              <a:rPr lang="pt-BR" sz="3000" dirty="0"/>
              <a:t>de uma rede política para questionar a compreensão da deficiência enquanto uma tragédia pessoal, um problema do indivíduo.</a:t>
            </a:r>
          </a:p>
          <a:p>
            <a:pPr algn="just"/>
            <a:r>
              <a:rPr lang="pt-BR" sz="3000" dirty="0" smtClean="0"/>
              <a:t>Retira </a:t>
            </a:r>
            <a:r>
              <a:rPr lang="pt-BR" sz="3000" dirty="0"/>
              <a:t>do indivíduo a responsabilidade pela opressão experimentada pelos deficientes e a transfere para a incapacidade social em prever e incorporar a diversidade.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27849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33340" y="2472254"/>
            <a:ext cx="10212947" cy="3416300"/>
          </a:xfrm>
        </p:spPr>
        <p:txBody>
          <a:bodyPr>
            <a:noAutofit/>
          </a:bodyPr>
          <a:lstStyle/>
          <a:p>
            <a:pPr marL="0" lvl="0" indent="457200" algn="just">
              <a:buNone/>
            </a:pPr>
            <a:r>
              <a:rPr lang="pt-BR" sz="2600" dirty="0"/>
              <a:t>Seria um corpo com lesão, o que limitaria a participação social ou seriam contextos pouco sensíveis à diversidade o que segregaria o deficiente</a:t>
            </a:r>
            <a:r>
              <a:rPr lang="pt-BR" sz="2600" dirty="0" smtClean="0"/>
              <a:t>?</a:t>
            </a:r>
          </a:p>
          <a:p>
            <a:pPr marL="0" lvl="0" indent="0" algn="just">
              <a:buNone/>
            </a:pPr>
            <a:endParaRPr lang="pt-BR" sz="2600" dirty="0"/>
          </a:p>
          <a:p>
            <a:pPr lvl="0" algn="just"/>
            <a:r>
              <a:rPr lang="pt-BR" sz="2600" dirty="0"/>
              <a:t>O conceito de deficiência redefinido a partir de uma perspectiva política, admite a existência das lesões corporais, mas inverte a lógica da causalidade das desvantagens, do indivíduo para a sociedade.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82989" y="947910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Quem é deficiente para o modelo social da deficiência?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4939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2837" y="1025183"/>
            <a:ext cx="8761413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itinerários formativos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5916" y="2703254"/>
            <a:ext cx="10238704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dirty="0" smtClean="0">
                <a:hlinkClick r:id="rId2"/>
              </a:rPr>
              <a:t>Instrução normativa de nº 13 - IFTM</a:t>
            </a:r>
            <a:r>
              <a:rPr lang="pt-BR" sz="3000" dirty="0" smtClean="0"/>
              <a:t>, publicada em 10 de setembro de 2020: Estabelece </a:t>
            </a:r>
            <a:r>
              <a:rPr lang="pt-BR" sz="3000" dirty="0"/>
              <a:t>procedimentos para atendimento e flexibilização curricular aos estudantes com necessidades específicas do IFTM </a:t>
            </a:r>
          </a:p>
          <a:p>
            <a:pPr marL="0" indent="0" algn="just">
              <a:buNone/>
            </a:pP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945334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03500"/>
            <a:ext cx="9920877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200" dirty="0"/>
              <a:t>Estudantes com necessidades específicas são aqueles que, em decorrência de deficiência, transtornos funcionais específicos ou alguma limitação transitória ou permanente, necessitem de um acompanhamento diferenciado.</a:t>
            </a:r>
            <a:endParaRPr lang="pt-BR" sz="3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592837" y="1025183"/>
            <a:ext cx="8761413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Necessidades específicas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556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11776" y="2912594"/>
            <a:ext cx="8825659" cy="34163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inclusão não existe justamente porque tanto se fala </a:t>
            </a:r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nela.”</a:t>
            </a:r>
            <a:endParaRPr lang="pt-B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4910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8947" y="3011643"/>
            <a:ext cx="10174310" cy="1867928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pt-BR" sz="4000" b="1" dirty="0"/>
              <a:t>O atendimento é imediato independente de laudo médico.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2115178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1673" y="2436075"/>
            <a:ext cx="10354614" cy="341630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pt-BR" sz="2200" dirty="0"/>
              <a:t>Conjunto de ações e procedimentos que reconhecem itinerários formativos </a:t>
            </a:r>
            <a:r>
              <a:rPr lang="pt-BR" sz="2200" dirty="0" smtClean="0"/>
              <a:t>personalizados:</a:t>
            </a:r>
            <a:endParaRPr lang="pt-BR" sz="2200" dirty="0"/>
          </a:p>
          <a:p>
            <a:pPr marL="0" indent="0">
              <a:buNone/>
            </a:pPr>
            <a:endParaRPr lang="pt-BR" sz="2200" dirty="0"/>
          </a:p>
          <a:p>
            <a:r>
              <a:rPr lang="pt-BR" sz="2200" dirty="0"/>
              <a:t>Mapeamento de competências e </a:t>
            </a:r>
            <a:r>
              <a:rPr lang="pt-BR" sz="2200" dirty="0" smtClean="0"/>
              <a:t>dificuldades; </a:t>
            </a:r>
            <a:endParaRPr lang="pt-BR" sz="2200" dirty="0"/>
          </a:p>
          <a:p>
            <a:r>
              <a:rPr lang="pt-BR" sz="2200" dirty="0"/>
              <a:t>Planejamento do percurso;</a:t>
            </a:r>
          </a:p>
          <a:p>
            <a:r>
              <a:rPr lang="pt-BR" sz="2200" dirty="0"/>
              <a:t>Revisão em períodos curtos;</a:t>
            </a:r>
          </a:p>
          <a:p>
            <a:r>
              <a:rPr lang="pt-BR" sz="2200" dirty="0"/>
              <a:t>Plano que envolve toda a instituição;</a:t>
            </a:r>
          </a:p>
          <a:p>
            <a:r>
              <a:rPr lang="pt-BR" sz="2200" dirty="0"/>
              <a:t>Plano de acessibilidade </a:t>
            </a:r>
            <a:r>
              <a:rPr lang="pt-BR" sz="2200" dirty="0" smtClean="0"/>
              <a:t>individual.</a:t>
            </a:r>
            <a:endParaRPr lang="pt-BR" sz="2200" dirty="0"/>
          </a:p>
          <a:p>
            <a:pPr marL="0" indent="0" algn="just">
              <a:buNone/>
            </a:pPr>
            <a:endParaRPr lang="pt-BR" sz="22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592837" y="1025183"/>
            <a:ext cx="8761413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Educacional Individualizado - PEI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5143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8794" y="2586874"/>
            <a:ext cx="10148552" cy="3416300"/>
          </a:xfrm>
        </p:spPr>
        <p:txBody>
          <a:bodyPr>
            <a:noAutofit/>
          </a:bodyPr>
          <a:lstStyle/>
          <a:p>
            <a:pPr algn="just"/>
            <a:r>
              <a:rPr lang="pt-BR" sz="2700" dirty="0"/>
              <a:t>Direito dos estudantes com necessidades específicas à adaptações no currículo, no prazo para conclusão do curso, e no atendimento escolar de forma geral.</a:t>
            </a:r>
          </a:p>
          <a:p>
            <a:pPr marL="0" indent="0" algn="just">
              <a:buNone/>
            </a:pPr>
            <a:endParaRPr lang="pt-BR" sz="2700" dirty="0"/>
          </a:p>
          <a:p>
            <a:pPr algn="just"/>
            <a:r>
              <a:rPr lang="pt-BR" sz="2700" dirty="0"/>
              <a:t>Propiciam espaços e oportunidades peculiares de aprendizagem, convivência, socialização e desenvolvimento da autonomia do estudante, podendo ser de pequeno ou grande porte.</a:t>
            </a:r>
          </a:p>
          <a:p>
            <a:pPr marL="0" indent="0" algn="just">
              <a:buNone/>
            </a:pPr>
            <a:endParaRPr lang="pt-BR" sz="27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592837" y="1025183"/>
            <a:ext cx="8761413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FLEXIBILIZAÇÕES CURRICULARES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55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05574" y="825686"/>
            <a:ext cx="8761413" cy="706964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Adaptações de pequeno porte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186360"/>
              </p:ext>
            </p:extLst>
          </p:nvPr>
        </p:nvGraphicFramePr>
        <p:xfrm>
          <a:off x="1219937" y="1735098"/>
          <a:ext cx="9732688" cy="47286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9739">
                  <a:extLst>
                    <a:ext uri="{9D8B030D-6E8A-4147-A177-3AD203B41FA5}">
                      <a16:colId xmlns:a16="http://schemas.microsoft.com/office/drawing/2014/main" val="469704801"/>
                    </a:ext>
                  </a:extLst>
                </a:gridCol>
                <a:gridCol w="7392949">
                  <a:extLst>
                    <a:ext uri="{9D8B030D-6E8A-4147-A177-3AD203B41FA5}">
                      <a16:colId xmlns:a16="http://schemas.microsoft.com/office/drawing/2014/main" val="4251919753"/>
                    </a:ext>
                  </a:extLst>
                </a:gridCol>
              </a:tblGrid>
              <a:tr h="1512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Elementos Curriculares</a:t>
                      </a:r>
                      <a:endParaRPr lang="pt-B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Adequações</a:t>
                      </a:r>
                      <a:endParaRPr lang="pt-B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extLst>
                  <a:ext uri="{0D108BD9-81ED-4DB2-BD59-A6C34878D82A}">
                    <a16:rowId xmlns:a16="http://schemas.microsoft.com/office/drawing/2014/main" val="2570578603"/>
                  </a:ext>
                </a:extLst>
              </a:tr>
              <a:tr h="7228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Organizativos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Organização da forma de ministrar determinados conteúdos;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Adaptações das dinâmicas de trabalho;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Adequações didáticas;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Organização temporal da aula;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Organização de espaços diferenciados de construção de saberes.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extLst>
                  <a:ext uri="{0D108BD9-81ED-4DB2-BD59-A6C34878D82A}">
                    <a16:rowId xmlns:a16="http://schemas.microsoft.com/office/drawing/2014/main" val="3997825935"/>
                  </a:ext>
                </a:extLst>
              </a:tr>
              <a:tr h="7228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Objetivos e conteúdos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Priorização de áreas ou blocos de conteúdos;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Seleção de conteúdos;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Sequenciação pormenorizada de determinado conteúdo ou grupos de conteúdos;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Reforço de conteúdos para favorecer sua consolidação;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>
                          <a:effectLst/>
                        </a:rPr>
                        <a:t>Ênfase em conteúdos e objetivos básicos e essenciais.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extLst>
                  <a:ext uri="{0D108BD9-81ED-4DB2-BD59-A6C34878D82A}">
                    <a16:rowId xmlns:a16="http://schemas.microsoft.com/office/drawing/2014/main" val="4015530363"/>
                  </a:ext>
                </a:extLst>
              </a:tr>
              <a:tr h="12393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Procedimentos metodológicos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Adequações de procedimentos;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Proposição de atividades alternativas e/ou complementares;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Organização as atividades em passos sucessivos (sequência);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Seleção e adaptação de materiais de acordo com as adaptações das atividades de ensino-aprendizagem;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Planejamento de atividades que estimulem a reflexão e autonomia do estudante;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Programação de  atividades com diferentes graus de complexidade, usar uso de diferentes linguagens, que possibilitem permite mais de uma possibilidade de execução;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Estímulo à participação ativa e cooperação entre os estudantes.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extLst>
                  <a:ext uri="{0D108BD9-81ED-4DB2-BD59-A6C34878D82A}">
                    <a16:rowId xmlns:a16="http://schemas.microsoft.com/office/drawing/2014/main" val="4040230136"/>
                  </a:ext>
                </a:extLst>
              </a:tr>
              <a:tr h="5799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Avaliação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Adaptação de estratégias visando alcançar o potencial do estudante;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Alternância de formas de avaliar;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lang="pt-BR" sz="1200" dirty="0">
                          <a:effectLst/>
                        </a:rPr>
                        <a:t>Adequação de recursos, instrumentos, linguagem linguagens e modo de apresentar a avaliação à realidade do estudante, conforme a necessidade específica do estudante.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76" marR="32276" marT="8347" marB="0" anchor="ctr"/>
                </a:tc>
                <a:extLst>
                  <a:ext uri="{0D108BD9-81ED-4DB2-BD59-A6C34878D82A}">
                    <a16:rowId xmlns:a16="http://schemas.microsoft.com/office/drawing/2014/main" val="1725075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735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22199" y="933751"/>
            <a:ext cx="8761413" cy="706964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Adaptações de grande porte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68025"/>
              </p:ext>
            </p:extLst>
          </p:nvPr>
        </p:nvGraphicFramePr>
        <p:xfrm>
          <a:off x="1247140" y="2295744"/>
          <a:ext cx="9850351" cy="4300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9144">
                  <a:extLst>
                    <a:ext uri="{9D8B030D-6E8A-4147-A177-3AD203B41FA5}">
                      <a16:colId xmlns:a16="http://schemas.microsoft.com/office/drawing/2014/main" val="1915480578"/>
                    </a:ext>
                  </a:extLst>
                </a:gridCol>
                <a:gridCol w="6371207">
                  <a:extLst>
                    <a:ext uri="{9D8B030D-6E8A-4147-A177-3AD203B41FA5}">
                      <a16:colId xmlns:a16="http://schemas.microsoft.com/office/drawing/2014/main" val="6834784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b="1" dirty="0">
                          <a:effectLst/>
                        </a:rPr>
                        <a:t>Elementos Curriculares</a:t>
                      </a:r>
                      <a:endParaRPr lang="pt-B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b="1" dirty="0">
                          <a:effectLst/>
                        </a:rPr>
                        <a:t>Adequações</a:t>
                      </a:r>
                      <a:endParaRPr lang="pt-BR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2299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>
                          <a:effectLst/>
                        </a:rPr>
                        <a:t>Organizativos</a:t>
                      </a:r>
                      <a:endParaRPr lang="pt-BR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Objetivos aprendizagem que considerem as potencialidades e limitações do estudante;</a:t>
                      </a: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Introdução de objetivos específicos, complementares e/ou alternativos.</a:t>
                      </a:r>
                      <a:endParaRPr lang="pt-BR" sz="1500">
                        <a:effectLst/>
                        <a:latin typeface="Noto Sans Symbols"/>
                        <a:ea typeface="Noto Sans Symbols"/>
                        <a:cs typeface="Noto Sans Symbol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5736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>
                          <a:effectLst/>
                        </a:rPr>
                        <a:t>Temporalidade</a:t>
                      </a:r>
                      <a:endParaRPr lang="pt-BR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Prolongamento do tempo de permanência do estudante no mesmo período letivo/etapa/série;</a:t>
                      </a:r>
                      <a:endParaRPr lang="pt-BR" sz="1500">
                        <a:effectLst/>
                        <a:latin typeface="Noto Sans Symbols"/>
                        <a:ea typeface="Noto Sans Symbols"/>
                        <a:cs typeface="Noto Sans Symbol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0607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>
                          <a:effectLst/>
                        </a:rPr>
                        <a:t>Conteúdos</a:t>
                      </a:r>
                      <a:endParaRPr lang="pt-BR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Introdução de conteúdos específicos, complementares e/ou alternativos;</a:t>
                      </a: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Supressão de conteúdos e/ou de unidade curricular.</a:t>
                      </a:r>
                      <a:endParaRPr lang="pt-BR" sz="1500">
                        <a:effectLst/>
                        <a:latin typeface="Noto Sans Symbols"/>
                        <a:ea typeface="Noto Sans Symbols"/>
                        <a:cs typeface="Noto Sans Symbol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07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>
                          <a:effectLst/>
                        </a:rPr>
                        <a:t>Metodologia e organização didática</a:t>
                      </a:r>
                      <a:endParaRPr lang="pt-BR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Introdução de metodologias e procedimentos complementares e/ou alternativos;</a:t>
                      </a: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>
                          <a:effectLst/>
                        </a:rPr>
                        <a:t>Utilização de recursos específicos de acesso ao currículo.</a:t>
                      </a:r>
                      <a:endParaRPr lang="pt-BR" sz="1500">
                        <a:effectLst/>
                        <a:latin typeface="Noto Sans Symbols"/>
                        <a:ea typeface="Noto Sans Symbols"/>
                        <a:cs typeface="Noto Sans Symbol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5789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500" dirty="0">
                          <a:effectLst/>
                        </a:rPr>
                        <a:t>Avaliação</a:t>
                      </a:r>
                      <a:endParaRPr lang="pt-BR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 dirty="0">
                          <a:effectLst/>
                        </a:rPr>
                        <a:t>Elaboração de critérios específicos de avaliação;</a:t>
                      </a: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 dirty="0">
                          <a:effectLst/>
                        </a:rPr>
                        <a:t>Possibilitar a avaliação descritiva;</a:t>
                      </a: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pt-BR" sz="1500" dirty="0">
                          <a:effectLst/>
                        </a:rPr>
                        <a:t>Adequação dos critérios de promoção, incluindo a possibilidade de certificação diferenciada por meio da </a:t>
                      </a:r>
                      <a:r>
                        <a:rPr lang="pt-BR" sz="1500" dirty="0" err="1">
                          <a:effectLst/>
                        </a:rPr>
                        <a:t>terminalidade</a:t>
                      </a:r>
                      <a:r>
                        <a:rPr lang="pt-BR" sz="1500" dirty="0">
                          <a:effectLst/>
                        </a:rPr>
                        <a:t> específica.</a:t>
                      </a:r>
                      <a:endParaRPr lang="pt-BR" sz="1500" dirty="0">
                        <a:effectLst/>
                        <a:latin typeface="Noto Sans Symbols"/>
                        <a:ea typeface="Noto Sans Symbols"/>
                        <a:cs typeface="Noto Sans Symbol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4246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336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5120" y="973668"/>
            <a:ext cx="8761413" cy="706964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flexibilizaç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ão curricular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1008" y="2547230"/>
            <a:ext cx="10367890" cy="34163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200" dirty="0"/>
              <a:t>O processo de flexibilização deve ser formalizado pelo </a:t>
            </a:r>
            <a:r>
              <a:rPr lang="pt-BR" sz="2200" dirty="0" smtClean="0"/>
              <a:t>Núcleo de Atendimento a Pessoas com Necessidades Específicas – NAPNE, </a:t>
            </a:r>
            <a:r>
              <a:rPr lang="pt-BR" sz="2200" dirty="0"/>
              <a:t>e encaminhado ao setor máximo responsável pelas ações de inclusão (coordenação de ações inclusivas ou equivalente)  da instituição para análise e ao setor em que é vinculado no campus (coordenação e ensino, direção de ensino ou equivalente) para conhecimento. Após análise e parecer favorável da coordenação de ações inclusivas, o processo deve ser remetido ao coordenador do curso para realização de adequações no sistema acadêmico.</a:t>
            </a:r>
            <a:r>
              <a:rPr lang="pt-BR" sz="2200" b="1" dirty="0"/>
              <a:t> </a:t>
            </a:r>
            <a:endParaRPr lang="pt-BR" sz="2200" dirty="0"/>
          </a:p>
          <a:p>
            <a:pPr marL="0" indent="0" algn="just">
              <a:buNone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9879190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5120" y="973668"/>
            <a:ext cx="8761413" cy="706964"/>
          </a:xfrm>
        </p:spPr>
        <p:txBody>
          <a:bodyPr/>
          <a:lstStyle/>
          <a:p>
            <a:pPr algn="ctr"/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Documentação recomendada para o processo de flexibilizaç</a:t>
            </a: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ão curricular: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1008" y="2547230"/>
            <a:ext cx="10367890" cy="3416300"/>
          </a:xfrm>
        </p:spPr>
        <p:txBody>
          <a:bodyPr>
            <a:noAutofit/>
          </a:bodyPr>
          <a:lstStyle/>
          <a:p>
            <a:pPr algn="just"/>
            <a:r>
              <a:rPr lang="pt-BR" dirty="0" smtClean="0"/>
              <a:t>Laudo </a:t>
            </a:r>
            <a:r>
              <a:rPr lang="pt-BR" dirty="0"/>
              <a:t>médico que ateste a deficiência e/ou necessidade específica do estudante, caso o estudante tenha apresentado;</a:t>
            </a:r>
          </a:p>
          <a:p>
            <a:pPr algn="just"/>
            <a:r>
              <a:rPr lang="pt-BR" dirty="0" smtClean="0"/>
              <a:t>Plano </a:t>
            </a:r>
            <a:r>
              <a:rPr lang="pt-BR" dirty="0"/>
              <a:t>Educacional Individualizado (anexo II);</a:t>
            </a:r>
          </a:p>
          <a:p>
            <a:pPr algn="just"/>
            <a:r>
              <a:rPr lang="pt-BR" dirty="0" smtClean="0"/>
              <a:t>Termo </a:t>
            </a:r>
            <a:r>
              <a:rPr lang="pt-BR" dirty="0"/>
              <a:t>de Responsabilidade (anexo III);</a:t>
            </a:r>
          </a:p>
          <a:p>
            <a:pPr algn="just"/>
            <a:r>
              <a:rPr lang="pt-BR" dirty="0" smtClean="0"/>
              <a:t>Pareceres </a:t>
            </a:r>
            <a:r>
              <a:rPr lang="pt-BR" dirty="0"/>
              <a:t>de outros profissionais que acompanham diretamente o estudante tais como: Tradutores e Intérpretes de Libras </a:t>
            </a:r>
            <a:r>
              <a:rPr lang="pt-BR" dirty="0" smtClean="0"/>
              <a:t>- TILS</a:t>
            </a:r>
            <a:r>
              <a:rPr lang="pt-BR" dirty="0"/>
              <a:t>, profissionais de apoio, monitores, entre outros;</a:t>
            </a:r>
          </a:p>
          <a:p>
            <a:pPr algn="just"/>
            <a:r>
              <a:rPr lang="pt-BR" dirty="0" smtClean="0"/>
              <a:t>Parecer </a:t>
            </a:r>
            <a:r>
              <a:rPr lang="pt-BR" dirty="0"/>
              <a:t>do Conselho de Classe ou de reunião específica acerca do processo de flexibilização;</a:t>
            </a:r>
          </a:p>
          <a:p>
            <a:pPr algn="just"/>
            <a:r>
              <a:rPr lang="pt-BR" dirty="0" smtClean="0"/>
              <a:t>Atas </a:t>
            </a:r>
            <a:r>
              <a:rPr lang="pt-BR" dirty="0"/>
              <a:t>de reuniões, registros de atendimentos, avaliações de unidades curriculares/conteúdos flexibilizados, </a:t>
            </a:r>
            <a:r>
              <a:rPr lang="pt-BR" dirty="0" smtClean="0"/>
              <a:t>relatórios descritivos </a:t>
            </a:r>
            <a:r>
              <a:rPr lang="pt-BR" dirty="0"/>
              <a:t>de professores, etc.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274901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5120" y="973668"/>
            <a:ext cx="8761413" cy="706964"/>
          </a:xfrm>
        </p:spPr>
        <p:txBody>
          <a:bodyPr/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Ajustes do sistema acadêmico </a:t>
            </a:r>
            <a:b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(diário do estudante):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1008" y="2588795"/>
            <a:ext cx="10367890" cy="341630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pt-BR" sz="1900" dirty="0"/>
              <a:t>O sistema acadêmico deverá ser ajustado para atender às demandas de flexibilização curricular de forma a contemplar os seguintes aspectos:</a:t>
            </a:r>
          </a:p>
          <a:p>
            <a:pPr marL="0" indent="0" algn="just">
              <a:buNone/>
            </a:pPr>
            <a:endParaRPr lang="pt-BR" sz="1900" dirty="0"/>
          </a:p>
          <a:p>
            <a:pPr algn="just"/>
            <a:r>
              <a:rPr lang="pt-BR" sz="1900" dirty="0" smtClean="0"/>
              <a:t>Os </a:t>
            </a:r>
            <a:r>
              <a:rPr lang="pt-BR" sz="1900" dirty="0"/>
              <a:t>estudantes ingressantes são vinculados a todas as unidades curriculares do período regularmente. Somente após o diagnóstico do </a:t>
            </a:r>
            <a:r>
              <a:rPr lang="pt-BR" sz="1900" dirty="0" err="1"/>
              <a:t>Napne</a:t>
            </a:r>
            <a:r>
              <a:rPr lang="pt-BR" sz="1900" dirty="0"/>
              <a:t> e dos professores, e a elaboração do PEI é que deverão ser feitos os procedimentos para ajuste no sistema acadêmico; </a:t>
            </a:r>
          </a:p>
          <a:p>
            <a:pPr algn="just"/>
            <a:r>
              <a:rPr lang="pt-BR" sz="1900" dirty="0" smtClean="0"/>
              <a:t>No </a:t>
            </a:r>
            <a:r>
              <a:rPr lang="pt-BR" sz="1900" dirty="0"/>
              <a:t>diário eletrônico, estudante com necessidades específicas não deve ser vinculado às unidades curriculares das quais tenha sido dispensado, segundo a proposta de flexibilização curricular, para que não haja reprovação por nota e falta no período;</a:t>
            </a:r>
          </a:p>
        </p:txBody>
      </p:sp>
    </p:spTree>
    <p:extLst>
      <p:ext uri="{BB962C8B-B14F-4D97-AF65-F5344CB8AC3E}">
        <p14:creationId xmlns:p14="http://schemas.microsoft.com/office/powerpoint/2010/main" val="3394901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2545" y="973668"/>
            <a:ext cx="8703988" cy="706964"/>
          </a:xfrm>
        </p:spPr>
        <p:txBody>
          <a:bodyPr/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Ajustes do sistema acadêmico </a:t>
            </a:r>
            <a:b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(diário do estudante):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4647" y="2347727"/>
            <a:ext cx="10748356" cy="3416300"/>
          </a:xfrm>
        </p:spPr>
        <p:txBody>
          <a:bodyPr>
            <a:noAutofit/>
          </a:bodyPr>
          <a:lstStyle/>
          <a:p>
            <a:pPr algn="just"/>
            <a:r>
              <a:rPr lang="pt-BR" sz="1900" dirty="0" smtClean="0"/>
              <a:t>Os </a:t>
            </a:r>
            <a:r>
              <a:rPr lang="pt-BR" sz="1900" dirty="0"/>
              <a:t>ajustes no diário eletrônico, referentes às unidades curriculares que o estudante tenha sido dispensado deverão ser feitos pelo coordenador do curso, definindo como status para essas unidades curriculares no sistema, “Dispensado por flexibilização curricular”;</a:t>
            </a:r>
          </a:p>
          <a:p>
            <a:pPr algn="just"/>
            <a:r>
              <a:rPr lang="pt-BR" sz="1900" dirty="0" smtClean="0"/>
              <a:t>Após </a:t>
            </a:r>
            <a:r>
              <a:rPr lang="pt-BR" sz="1900" dirty="0"/>
              <a:t>elaboração do PEI o coordenador do curso deverá criar uma oferta diferenciada para estudantes em regime de flexibilização curricular. Portanto, o professor deverá fazer os lançamentos em diário distinto dos demais estudantes da turma;</a:t>
            </a:r>
          </a:p>
          <a:p>
            <a:pPr algn="just"/>
            <a:r>
              <a:rPr lang="pt-BR" sz="1900" dirty="0" smtClean="0"/>
              <a:t>Na </a:t>
            </a:r>
            <a:r>
              <a:rPr lang="pt-BR" sz="1900" dirty="0"/>
              <a:t>criação da oferta diferenciada, as notas e frequências anteriores dos alunos serão mantidas para continuidade dos estudos nas unidades curriculares em regime de flexibilização curricular;</a:t>
            </a:r>
          </a:p>
          <a:p>
            <a:pPr algn="just"/>
            <a:r>
              <a:rPr lang="pt-BR" sz="1900" dirty="0" smtClean="0"/>
              <a:t>Após </a:t>
            </a:r>
            <a:r>
              <a:rPr lang="pt-BR" sz="1900" dirty="0"/>
              <a:t>o término de cada etapa/período, nova matrícula será realizada nas unidades curriculares restantes.</a:t>
            </a:r>
          </a:p>
          <a:p>
            <a:pPr marL="0" indent="457200" algn="just">
              <a:buNone/>
            </a:pP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1920533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2545" y="973668"/>
            <a:ext cx="8703988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Certificação diferenciada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9585" y="2622047"/>
            <a:ext cx="10748356" cy="341630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pt-BR" sz="2800" dirty="0"/>
              <a:t>A certificação de conclusão de escolaridade, fundamentada em avaliação pedagógica, com histórico escolar que apresente de forma descritiva, as habilidades e competências atingidas pelo estudante com dificuldades de aprendizagem e/ou necessidades específicas, possibilitando o registro e o reconhecimento de trajetórias escolares que ocorrem de forma específica e diferenciada do previsto</a:t>
            </a:r>
            <a:r>
              <a:rPr lang="pt-BR" sz="28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5764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03500"/>
            <a:ext cx="9985271" cy="3416300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“Por quê? Porque a palavra se pronuncia muito quando ela falta, quando ela não existe, quando ela não está, quando se está falando de uma crença. Quando a gente sabe que não está incluindo, fala da inclusão”</a:t>
            </a:r>
          </a:p>
          <a:p>
            <a:r>
              <a:rPr lang="pt-BR" sz="2400" dirty="0"/>
              <a:t>“Já faz muito tempo que estamos nos preparando para uma escola melhor chamada de inclusiva, chamada de democrática, também chamada de integradora, pautada em valores e competências”. </a:t>
            </a:r>
          </a:p>
          <a:p>
            <a:pPr marL="0" indent="0" algn="r">
              <a:buNone/>
            </a:pPr>
            <a:r>
              <a:rPr lang="pt-BR" sz="2400" dirty="0"/>
              <a:t>(SKLIAR, 2017, entrevista).</a:t>
            </a:r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27065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2545" y="973668"/>
            <a:ext cx="8703988" cy="706964"/>
          </a:xfrm>
        </p:spPr>
        <p:txBody>
          <a:bodyPr/>
          <a:lstStyle/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tempo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1271" y="2513982"/>
            <a:ext cx="10748356" cy="3416300"/>
          </a:xfrm>
        </p:spPr>
        <p:txBody>
          <a:bodyPr>
            <a:noAutofit/>
          </a:bodyPr>
          <a:lstStyle/>
          <a:p>
            <a:pPr lvl="0" algn="just"/>
            <a:r>
              <a:rPr lang="pt-BR" sz="2100" dirty="0"/>
              <a:t>Não existe tempo máximo para conclusão das unidades curriculares, fechamento de trimestres e semestres e consequentemente para a conclusão do curso;</a:t>
            </a:r>
          </a:p>
          <a:p>
            <a:pPr lvl="0" algn="just"/>
            <a:r>
              <a:rPr lang="pt-BR" sz="2100" dirty="0"/>
              <a:t>Isso não significa ausência de um horizonte, ausência de objetivos e de um planejamento estratégico para cada etapa em que se encontra o estudante;</a:t>
            </a:r>
          </a:p>
          <a:p>
            <a:pPr lvl="0" algn="just"/>
            <a:r>
              <a:rPr lang="pt-BR" sz="2100" dirty="0"/>
              <a:t>O objetivo principal deve ser o reconhecimento de habilidades e competências, mesmo que sejam diferentes daquelas construídas pelos demais estudantes; </a:t>
            </a:r>
          </a:p>
          <a:p>
            <a:pPr lvl="0" algn="just"/>
            <a:r>
              <a:rPr lang="pt-BR" sz="2100" dirty="0"/>
              <a:t>Não são todos os estudantes com necessidades específicas que necessitam atendimento diferenciado, flexibilizações curriculares ou tempos flexíveis</a:t>
            </a:r>
            <a:r>
              <a:rPr lang="pt-BR" sz="2100" dirty="0" smtClean="0"/>
              <a:t>.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7244180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1271" y="2555547"/>
            <a:ext cx="10748356" cy="3416300"/>
          </a:xfrm>
        </p:spPr>
        <p:txBody>
          <a:bodyPr>
            <a:noAutofit/>
          </a:bodyPr>
          <a:lstStyle/>
          <a:p>
            <a:pPr lvl="0" algn="just"/>
            <a:r>
              <a:rPr lang="pt-BR" sz="2500" dirty="0"/>
              <a:t>Fatores como indisciplina, poucos esforços, desinteresse, comportamentos antiéticos dentre outros, </a:t>
            </a:r>
            <a:r>
              <a:rPr lang="pt-BR" sz="2500" b="1" dirty="0">
                <a:solidFill>
                  <a:schemeClr val="accent6">
                    <a:lumMod val="50000"/>
                  </a:schemeClr>
                </a:solidFill>
              </a:rPr>
              <a:t>podem conduzir o estudante com necessidades específicas a reprovações e penalidades como quaisquer outros estudantes</a:t>
            </a:r>
            <a:r>
              <a:rPr lang="pt-BR" sz="2500" dirty="0"/>
              <a:t>;</a:t>
            </a:r>
          </a:p>
          <a:p>
            <a:pPr lvl="0" algn="just"/>
            <a:r>
              <a:rPr lang="pt-BR" sz="2500" dirty="0"/>
              <a:t>Antes do estudante com necessidade específica sofrer qualquer penalidade, </a:t>
            </a:r>
            <a:r>
              <a:rPr lang="pt-BR" sz="2500" dirty="0" smtClean="0"/>
              <a:t>o </a:t>
            </a:r>
            <a:r>
              <a:rPr lang="pt-BR" sz="2500" dirty="0"/>
              <a:t>NAPNE deve tomar conhecimento do caso para análise do comportamento do </a:t>
            </a:r>
            <a:r>
              <a:rPr lang="pt-BR" sz="2500" dirty="0" smtClean="0"/>
              <a:t>estudante, </a:t>
            </a:r>
            <a:r>
              <a:rPr lang="pt-BR" sz="2500" dirty="0"/>
              <a:t>frente às características pertinentes à necessidade específica.</a:t>
            </a:r>
          </a:p>
        </p:txBody>
      </p:sp>
    </p:spTree>
    <p:extLst>
      <p:ext uri="{BB962C8B-B14F-4D97-AF65-F5344CB8AC3E}">
        <p14:creationId xmlns:p14="http://schemas.microsoft.com/office/powerpoint/2010/main" val="36408654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8" y="2763366"/>
            <a:ext cx="10748356" cy="3416300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50000"/>
              </a:lnSpc>
              <a:buNone/>
            </a:pPr>
            <a:r>
              <a:rPr lang="pt-BR" sz="3000" dirty="0"/>
              <a:t>Encontrar a medida certa entre as estratégias inclusivas e as estratégias de estímulo à autonomia, ao crescimento enquanto ser social</a:t>
            </a:r>
            <a:r>
              <a:rPr lang="pt-BR" sz="3000" dirty="0" smtClean="0"/>
              <a:t>.</a:t>
            </a:r>
            <a:endParaRPr lang="pt-BR" sz="3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62545" y="973668"/>
            <a:ext cx="8703988" cy="706964"/>
          </a:xfrm>
        </p:spPr>
        <p:txBody>
          <a:bodyPr/>
          <a:lstStyle/>
          <a:p>
            <a:pPr algn="ctr"/>
            <a:r>
              <a:rPr lang="pt-BR" b="1" dirty="0"/>
              <a:t>O grande desafio da Educação Inclusiva é: </a:t>
            </a:r>
          </a:p>
        </p:txBody>
      </p:sp>
    </p:spTree>
    <p:extLst>
      <p:ext uri="{BB962C8B-B14F-4D97-AF65-F5344CB8AC3E}">
        <p14:creationId xmlns:p14="http://schemas.microsoft.com/office/powerpoint/2010/main" val="16054993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58" y="2372668"/>
            <a:ext cx="10748356" cy="3416300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As práticas só podem ser consideradas inclusivas quando proporcionam aprendizagem real e conhecimentos construídos pela própria pessoa com </a:t>
            </a:r>
            <a:r>
              <a:rPr lang="pt-BR" sz="2800" dirty="0" smtClean="0"/>
              <a:t>deficiência;</a:t>
            </a:r>
          </a:p>
          <a:p>
            <a:pPr marL="0" indent="0" algn="just">
              <a:buNone/>
            </a:pPr>
            <a:endParaRPr lang="pt-BR" sz="2800" dirty="0"/>
          </a:p>
          <a:p>
            <a:pPr algn="just"/>
            <a:r>
              <a:rPr lang="pt-BR" sz="2800" dirty="0"/>
              <a:t>Não concebemos os procedimentos e práticas inclusivas como padrões e normas educacionais pré-estabelecidos, mas como orientações fundamentadas em experiências exitosas, passíveis de mudanças permanentes.</a:t>
            </a:r>
          </a:p>
        </p:txBody>
      </p:sp>
    </p:spTree>
    <p:extLst>
      <p:ext uri="{BB962C8B-B14F-4D97-AF65-F5344CB8AC3E}">
        <p14:creationId xmlns:p14="http://schemas.microsoft.com/office/powerpoint/2010/main" val="25492997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5120" y="973668"/>
            <a:ext cx="8761413" cy="706964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Referências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1008" y="2547230"/>
            <a:ext cx="10367890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/>
              <a:t>DINIZ, Débora. O que é deficiência. São Paulo: Editora Brasiliense, 2007. 89 p</a:t>
            </a:r>
            <a:r>
              <a:rPr lang="pt-BR" sz="2000" dirty="0" smtClean="0"/>
              <a:t>.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/>
              <a:t>SASSAKI, Romeu, K. Inclusão. Construindo uma sociedade para todos. Rio de Janeiro: WVA, 1997</a:t>
            </a:r>
            <a:r>
              <a:rPr lang="pt-BR" sz="2000" dirty="0" smtClean="0"/>
              <a:t>.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 smtClean="0"/>
              <a:t>IFTM</a:t>
            </a:r>
            <a:r>
              <a:rPr lang="pt-BR" sz="2000" dirty="0"/>
              <a:t>. MEC/SETEC. Boletim de serviço extraordinário nº 28/2020. </a:t>
            </a:r>
            <a:r>
              <a:rPr lang="pt-BR" sz="2000" b="1" dirty="0"/>
              <a:t>Instrução normativa nº 13 de 10/09/2020 </a:t>
            </a:r>
            <a:r>
              <a:rPr lang="pt-BR" sz="2000" dirty="0"/>
              <a:t>– Estabelece procedimentos para atendimento e flexibilização curricular aos estudantes com necessidades específicas. </a:t>
            </a:r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141885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6054" y="1044006"/>
            <a:ext cx="8761413" cy="706964"/>
          </a:xfrm>
        </p:spPr>
        <p:txBody>
          <a:bodyPr/>
          <a:lstStyle/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Cartilha NAPNE IFTM: 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25051" y="4809944"/>
            <a:ext cx="10723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hlinkClick r:id="rId2"/>
              </a:rPr>
              <a:t>https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drive.google.com/file/d/1VsUYUZ2r82KtuHpRvxoSIszPJR8T3G4u/view?usp=sharing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284097" y="2826326"/>
            <a:ext cx="98053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 smtClean="0"/>
              <a:t>Ações do </a:t>
            </a:r>
            <a:r>
              <a:rPr lang="pt-BR" sz="3000" dirty="0" err="1" smtClean="0"/>
              <a:t>Napne</a:t>
            </a:r>
            <a:r>
              <a:rPr lang="pt-BR" sz="3000" dirty="0" smtClean="0"/>
              <a:t> e principais conceitos relacionados à inclusão (deficiência, necessidades específicas, legislação).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8145090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6054" y="1044006"/>
            <a:ext cx="8761413" cy="706964"/>
          </a:xfrm>
        </p:spPr>
        <p:txBody>
          <a:bodyPr/>
          <a:lstStyle/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Acesse alguns materiais importantes sobre acessibilidade e inclusão: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054" y="2668384"/>
            <a:ext cx="3599411" cy="359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588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6054" y="1044006"/>
            <a:ext cx="8761413" cy="706964"/>
          </a:xfrm>
        </p:spPr>
        <p:txBody>
          <a:bodyPr/>
          <a:lstStyle/>
          <a:p>
            <a:pPr algn="ctr"/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 a todas(os)!</a:t>
            </a:r>
            <a:endParaRPr lang="pt-B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06054" y="2412309"/>
            <a:ext cx="8825659" cy="34163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3000" b="1" dirty="0" smtClean="0"/>
              <a:t>Coordenação de Ações Inclusivas e de Diversidade – CAID</a:t>
            </a:r>
          </a:p>
          <a:p>
            <a:pPr algn="ctr"/>
            <a:r>
              <a:rPr lang="pt-BR" sz="2500" dirty="0" err="1"/>
              <a:t>Rutiléia</a:t>
            </a:r>
            <a:r>
              <a:rPr lang="pt-BR" sz="2500" dirty="0"/>
              <a:t> Maria de Lima Portes</a:t>
            </a:r>
          </a:p>
          <a:p>
            <a:pPr algn="ctr"/>
            <a:r>
              <a:rPr lang="pt-BR" sz="2500" dirty="0"/>
              <a:t>Patrícia Campos </a:t>
            </a:r>
            <a:r>
              <a:rPr lang="pt-BR" sz="2500" dirty="0" smtClean="0"/>
              <a:t>Pereira</a:t>
            </a:r>
          </a:p>
          <a:p>
            <a:pPr marL="0" indent="0" algn="ctr">
              <a:buNone/>
            </a:pPr>
            <a:r>
              <a:rPr lang="pt-BR" sz="2500" dirty="0" smtClean="0"/>
              <a:t>Email: </a:t>
            </a:r>
            <a:r>
              <a:rPr lang="pt-BR" sz="2500" dirty="0" smtClean="0">
                <a:hlinkClick r:id="rId2"/>
              </a:rPr>
              <a:t>acoesinclusivas@iftm.edu.br</a:t>
            </a:r>
            <a:r>
              <a:rPr lang="pt-BR" sz="2500" dirty="0" smtClean="0"/>
              <a:t> </a:t>
            </a:r>
            <a:endParaRPr lang="pt-BR" sz="2500" dirty="0"/>
          </a:p>
          <a:p>
            <a:pPr marL="0" indent="0" algn="ctr">
              <a:buNone/>
            </a:pPr>
            <a:endParaRPr lang="pt-BR" sz="1000" dirty="0"/>
          </a:p>
          <a:p>
            <a:pPr marL="0" indent="0" algn="ctr">
              <a:buNone/>
            </a:pPr>
            <a:r>
              <a:rPr lang="pt-BR" sz="2000" i="1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https://iftm.edu.br/napne</a:t>
            </a:r>
            <a:r>
              <a:rPr lang="pt-BR" sz="2000" i="1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/</a:t>
            </a:r>
          </a:p>
          <a:p>
            <a:pPr marL="0" indent="0" algn="ctr">
              <a:buNone/>
            </a:pPr>
            <a:r>
              <a:rPr lang="pt-BR" sz="2000" i="1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https://iftm.edu.br/neabi</a:t>
            </a:r>
            <a:r>
              <a:rPr lang="pt-BR" sz="2000" i="1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/</a:t>
            </a:r>
          </a:p>
          <a:p>
            <a:pPr marL="0" indent="0" algn="ctr">
              <a:buNone/>
            </a:pPr>
            <a:r>
              <a:rPr lang="pt-BR" sz="2000" i="1" dirty="0">
                <a:solidFill>
                  <a:schemeClr val="accent6">
                    <a:lumMod val="50000"/>
                  </a:schemeClr>
                </a:solidFill>
                <a:hlinkClick r:id="rId2"/>
              </a:rPr>
              <a:t>https://iftm.edu.br/nedseg</a:t>
            </a:r>
            <a:r>
              <a:rPr lang="pt-BR" sz="2000" i="1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731913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Quem são os excluídos</a:t>
            </a:r>
            <a:r>
              <a:rPr lang="pt-BR" b="1" dirty="0" smtClean="0"/>
              <a:t>?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4954" y="2680774"/>
            <a:ext cx="10139818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000" dirty="0"/>
              <a:t>Excluídos por questões de raça, etnia, gênero, sexualidade, baixa renda, pessoas com deficiência, dentre outras minorias.</a:t>
            </a:r>
          </a:p>
          <a:p>
            <a:pPr marL="0" indent="0" algn="just">
              <a:buNone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435701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53037" y="2603500"/>
            <a:ext cx="10290219" cy="3416300"/>
          </a:xfrm>
        </p:spPr>
        <p:txBody>
          <a:bodyPr>
            <a:noAutofit/>
          </a:bodyPr>
          <a:lstStyle/>
          <a:p>
            <a:pPr algn="just"/>
            <a:r>
              <a:rPr lang="pt-BR" sz="3200" dirty="0" err="1"/>
              <a:t>Sassaki</a:t>
            </a:r>
            <a:r>
              <a:rPr lang="pt-BR" sz="3200" dirty="0"/>
              <a:t> (1997) nomeia esses diferentes momentos em quatro fases: exclusão, segregação, integração e inclusão.</a:t>
            </a:r>
          </a:p>
          <a:p>
            <a:pPr algn="just"/>
            <a:r>
              <a:rPr lang="pt-BR" sz="3200" dirty="0"/>
              <a:t>No Brasil a fase da exclusão foi anterior ao período do segundo reinado. A pessoa com deficiência era totalmente excluída da sociedade</a:t>
            </a:r>
            <a:r>
              <a:rPr lang="pt-BR" sz="3200" dirty="0" smtClean="0"/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401387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8442" y="986547"/>
            <a:ext cx="8761413" cy="706964"/>
          </a:xfrm>
        </p:spPr>
        <p:txBody>
          <a:bodyPr/>
          <a:lstStyle/>
          <a:p>
            <a:pPr algn="ctr"/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Inclusão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6317" y="2693653"/>
            <a:ext cx="10152697" cy="3416300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M</a:t>
            </a:r>
            <a:r>
              <a:rPr lang="pt-BR" sz="3600" dirty="0" smtClean="0"/>
              <a:t>ovimento </a:t>
            </a:r>
            <a:r>
              <a:rPr lang="pt-BR" sz="3600" dirty="0"/>
              <a:t>iniciado no Brasil no final dos anos 90: São as instituições que devem se adaptar para acolher e conviver com as diferenças.</a:t>
            </a:r>
          </a:p>
          <a:p>
            <a:pPr algn="just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93186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5866" y="973668"/>
            <a:ext cx="8761413" cy="706964"/>
          </a:xfrm>
        </p:spPr>
        <p:txBody>
          <a:bodyPr/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Especial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2410317"/>
            <a:ext cx="10457645" cy="3416300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O problema não é conceitual, visto que especial também é sinônimo de único, singular. A questão está na subjetivação da palavra.</a:t>
            </a:r>
          </a:p>
          <a:p>
            <a:pPr algn="ctr"/>
            <a:endParaRPr lang="pt-BR" sz="1500" dirty="0" smtClean="0"/>
          </a:p>
          <a:p>
            <a:pPr marL="0" indent="0" algn="ctr">
              <a:buNone/>
            </a:pPr>
            <a:r>
              <a:rPr lang="pt-BR" sz="2400" i="1" dirty="0" smtClean="0"/>
              <a:t>“</a:t>
            </a:r>
            <a:r>
              <a:rPr lang="pt-BR" sz="2400" i="1" dirty="0"/>
              <a:t>Tenho vários estudantes e dois deles são especiais”; </a:t>
            </a:r>
            <a:r>
              <a:rPr lang="pt-BR" sz="2400" i="1" dirty="0" smtClean="0"/>
              <a:t>“Tenho </a:t>
            </a:r>
            <a:r>
              <a:rPr lang="pt-BR" sz="2400" i="1" dirty="0"/>
              <a:t>três filhos, mas não é fácil, porque um deles é especial</a:t>
            </a:r>
            <a:r>
              <a:rPr lang="pt-BR" sz="2400" i="1" dirty="0" smtClean="0"/>
              <a:t>”.</a:t>
            </a:r>
          </a:p>
          <a:p>
            <a:pPr marL="0" indent="0" algn="ctr">
              <a:buNone/>
            </a:pPr>
            <a:endParaRPr lang="pt-BR" sz="1500" dirty="0"/>
          </a:p>
          <a:p>
            <a:pPr algn="just"/>
            <a:r>
              <a:rPr lang="pt-BR" sz="2400" dirty="0"/>
              <a:t> Os sentidos imanentes desse “ser </a:t>
            </a:r>
            <a:r>
              <a:rPr lang="pt-BR" sz="2400" dirty="0" smtClean="0"/>
              <a:t>especial” nos </a:t>
            </a:r>
            <a:r>
              <a:rPr lang="pt-BR" sz="2400" dirty="0"/>
              <a:t>remetem à ideia de pena, compaixão, difícil, estranho, incompreensível, exclusivo, excepcional, separado, apartado.</a:t>
            </a:r>
          </a:p>
          <a:p>
            <a:pPr marL="0" indent="0" algn="ctr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32911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82988" y="986547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9197" y="2745168"/>
            <a:ext cx="10114060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800" dirty="0"/>
              <a:t>“Não posso entrar na escola porque não encontrei a rampa.”</a:t>
            </a:r>
          </a:p>
          <a:p>
            <a:pPr marL="0" indent="0" algn="just">
              <a:buNone/>
            </a:pP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607213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8593" y="960789"/>
            <a:ext cx="8761413" cy="706964"/>
          </a:xfrm>
        </p:spPr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Identifique a deficiência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0711" y="2848199"/>
            <a:ext cx="10139818" cy="3416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800" dirty="0"/>
              <a:t>“Não posso ler o texto porque está impresso a </a:t>
            </a:r>
            <a:r>
              <a:rPr lang="pt-BR" sz="4800" dirty="0" smtClean="0"/>
              <a:t>tinta.”</a:t>
            </a:r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474989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Íon - Sala da Diretori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Íon - Sala da Diretoria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 - Sala da Diretori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414</TotalTime>
  <Words>1932</Words>
  <Application>Microsoft Office PowerPoint</Application>
  <PresentationFormat>Widescreen</PresentationFormat>
  <Paragraphs>154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Century Gothic</vt:lpstr>
      <vt:lpstr>Noto Sans Symbols</vt:lpstr>
      <vt:lpstr>Times New Roman</vt:lpstr>
      <vt:lpstr>Wingdings 3</vt:lpstr>
      <vt:lpstr>Íon - Sala da Diretoria</vt:lpstr>
      <vt:lpstr>A diferença como caminho para a igualdade: discutindo procedimentos para os itinerários formativos na rede EPT</vt:lpstr>
      <vt:lpstr>Apresentação do PowerPoint</vt:lpstr>
      <vt:lpstr>Apresentação do PowerPoint</vt:lpstr>
      <vt:lpstr>Quem são os excluídos?</vt:lpstr>
      <vt:lpstr>Apresentação do PowerPoint</vt:lpstr>
      <vt:lpstr>Inclusão</vt:lpstr>
      <vt:lpstr>Especial</vt:lpstr>
      <vt:lpstr>Identifique a deficiência</vt:lpstr>
      <vt:lpstr>Identifique a deficiência</vt:lpstr>
      <vt:lpstr>Identifique a deficiência</vt:lpstr>
      <vt:lpstr>Identifique a deficiência</vt:lpstr>
      <vt:lpstr>Identifique a deficiência</vt:lpstr>
      <vt:lpstr>Identifique a deficiência</vt:lpstr>
      <vt:lpstr>Apresentação do PowerPoint</vt:lpstr>
      <vt:lpstr>Apresentação do PowerPoint</vt:lpstr>
      <vt:lpstr>O modelo social da deficiência</vt:lpstr>
      <vt:lpstr>Quem é deficiente para o modelo social da deficiência?</vt:lpstr>
      <vt:lpstr>Os itinerários formativos</vt:lpstr>
      <vt:lpstr>Necessidades específicas</vt:lpstr>
      <vt:lpstr>Apresentação do PowerPoint</vt:lpstr>
      <vt:lpstr>Plano Educacional Individualizado - PEI</vt:lpstr>
      <vt:lpstr>FLEXIBILIZAÇÕES CURRICULARES</vt:lpstr>
      <vt:lpstr>Adaptações de pequeno porte</vt:lpstr>
      <vt:lpstr>Adaptações de grande porte</vt:lpstr>
      <vt:lpstr>Processo de flexibilização curricular</vt:lpstr>
      <vt:lpstr>Documentação recomendada para o processo de flexibilização curricular:</vt:lpstr>
      <vt:lpstr>Ajustes do sistema acadêmico  (diário do estudante):</vt:lpstr>
      <vt:lpstr>Ajustes do sistema acadêmico  (diário do estudante):</vt:lpstr>
      <vt:lpstr>Certificação diferenciada</vt:lpstr>
      <vt:lpstr>O tempo</vt:lpstr>
      <vt:lpstr>Apresentação do PowerPoint</vt:lpstr>
      <vt:lpstr>O grande desafio da Educação Inclusiva é: </vt:lpstr>
      <vt:lpstr>Apresentação do PowerPoint</vt:lpstr>
      <vt:lpstr>Referências</vt:lpstr>
      <vt:lpstr>Cartilha NAPNE IFTM: </vt:lpstr>
      <vt:lpstr>Acesse alguns materiais importantes sobre acessibilidade e inclusão:</vt:lpstr>
      <vt:lpstr>Obrigada a todas(os)!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inclusiva, educação para todos, Educação</dc:title>
  <dc:creator>Patrícia Campos</dc:creator>
  <cp:lastModifiedBy>Patricia Campos Pereira</cp:lastModifiedBy>
  <cp:revision>118</cp:revision>
  <dcterms:created xsi:type="dcterms:W3CDTF">2021-09-14T14:02:56Z</dcterms:created>
  <dcterms:modified xsi:type="dcterms:W3CDTF">2022-03-07T18:09:12Z</dcterms:modified>
</cp:coreProperties>
</file>